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7"/>
  </p:notesMasterIdLst>
  <p:sldIdLst>
    <p:sldId id="2650" r:id="rId2"/>
    <p:sldId id="2652" r:id="rId3"/>
    <p:sldId id="2653" r:id="rId4"/>
    <p:sldId id="2654" r:id="rId5"/>
    <p:sldId id="265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64" autoAdjust="0"/>
    <p:restoredTop sz="86405" autoAdjust="0"/>
  </p:normalViewPr>
  <p:slideViewPr>
    <p:cSldViewPr snapToGrid="0">
      <p:cViewPr varScale="1">
        <p:scale>
          <a:sx n="93" d="100"/>
          <a:sy n="93" d="100"/>
        </p:scale>
        <p:origin x="232" y="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pn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AF27B-0471-4F7D-A4DA-B4F966B46485}" type="datetimeFigureOut">
              <a:rPr lang="en-US" smtClean="0"/>
              <a:t>6/22/21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3F24BC-283B-49EC-B5B0-3E0783EFA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321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8122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A4D6463-7CBE-47E1-8D22-BEA05247519B}"/>
              </a:ext>
            </a:extLst>
          </p:cNvPr>
          <p:cNvCxnSpPr/>
          <p:nvPr userDrawn="1"/>
        </p:nvCxnSpPr>
        <p:spPr>
          <a:xfrm>
            <a:off x="472440" y="423508"/>
            <a:ext cx="112471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F3EF76E-AF45-441F-AC65-31BE8A1AE1C2}"/>
              </a:ext>
            </a:extLst>
          </p:cNvPr>
          <p:cNvCxnSpPr/>
          <p:nvPr userDrawn="1"/>
        </p:nvCxnSpPr>
        <p:spPr>
          <a:xfrm>
            <a:off x="472440" y="6007770"/>
            <a:ext cx="112471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4C9B269-C16E-4245-93C8-B78D0380D6B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73951" y="6068204"/>
            <a:ext cx="1745525" cy="65702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CF6CCA92-09A2-4906-A53C-BD90EA972693}"/>
              </a:ext>
            </a:extLst>
          </p:cNvPr>
          <p:cNvGrpSpPr/>
          <p:nvPr userDrawn="1"/>
        </p:nvGrpSpPr>
        <p:grpSpPr>
          <a:xfrm>
            <a:off x="9012718" y="6051755"/>
            <a:ext cx="821435" cy="722140"/>
            <a:chOff x="-59253" y="-588064"/>
            <a:chExt cx="1569920" cy="1380149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FA64164-1470-42F1-8CB7-C29406164C6B}"/>
                </a:ext>
              </a:extLst>
            </p:cNvPr>
            <p:cNvSpPr/>
            <p:nvPr/>
          </p:nvSpPr>
          <p:spPr>
            <a:xfrm>
              <a:off x="133752" y="-547694"/>
              <a:ext cx="1280160" cy="12801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Logo&#10;&#10;Description automatically generated">
              <a:extLst>
                <a:ext uri="{FF2B5EF4-FFF2-40B4-BE49-F238E27FC236}">
                  <a16:creationId xmlns:a16="http://schemas.microsoft.com/office/drawing/2014/main" id="{DDA072A5-FCDF-411C-AA6A-0AF5F804F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-59253" y="-588064"/>
              <a:ext cx="1569920" cy="1380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5408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>
          <p15:clr>
            <a:srgbClr val="F26B43"/>
          </p15:clr>
        </p15:guide>
        <p15:guide id="2" orient="horz" pos="404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1" descr="Resident Inspector working on tablet">
            <a:extLst>
              <a:ext uri="{FF2B5EF4-FFF2-40B4-BE49-F238E27FC236}">
                <a16:creationId xmlns:a16="http://schemas.microsoft.com/office/drawing/2014/main" id="{EADEDB4F-2067-448E-A750-44E427E158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/>
          <a:stretch/>
        </p:blipFill>
        <p:spPr bwMode="auto">
          <a:xfrm>
            <a:off x="468087" y="1447021"/>
            <a:ext cx="3742508" cy="2536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B9B2167-FA3E-47D6-B24B-8C29C0CC0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85920" y="1447021"/>
            <a:ext cx="3799839" cy="2327774"/>
          </a:xfrm>
          <a:prstGeom prst="rect">
            <a:avLst/>
          </a:prstGeom>
          <a:solidFill>
            <a:srgbClr val="1F497D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B36BF3-CA56-4AB2-82C7-C68A16845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" y="3777923"/>
            <a:ext cx="3749040" cy="1977536"/>
          </a:xfrm>
          <a:prstGeom prst="rect">
            <a:avLst/>
          </a:prstGeom>
          <a:solidFill>
            <a:srgbClr val="1F497D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3341E0-054B-41F4-A0D6-4B602E4D6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21480" y="3777923"/>
            <a:ext cx="3749040" cy="1977536"/>
          </a:xfrm>
          <a:prstGeom prst="rect">
            <a:avLst/>
          </a:prstGeom>
          <a:solidFill>
            <a:srgbClr val="4F81BD">
              <a:lumMod val="20000"/>
              <a:lumOff val="8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334CB48-1028-47AC-8CCE-5333B76E1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85760" y="3777923"/>
            <a:ext cx="3749040" cy="1977536"/>
          </a:xfrm>
          <a:prstGeom prst="rect">
            <a:avLst/>
          </a:prstGeom>
          <a:solidFill>
            <a:srgbClr val="1F497D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itle 11">
            <a:extLst>
              <a:ext uri="{FF2B5EF4-FFF2-40B4-BE49-F238E27FC236}">
                <a16:creationId xmlns:a16="http://schemas.microsoft.com/office/drawing/2014/main" id="{422F692B-4FD2-4EE7-AA7B-DA9BF5753CD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57200" y="104460"/>
            <a:ext cx="8229600" cy="11430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Envisioning the Future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EBF82FB-B935-44CF-8FFD-1020B9579C45}"/>
              </a:ext>
            </a:extLst>
          </p:cNvPr>
          <p:cNvSpPr/>
          <p:nvPr/>
        </p:nvSpPr>
        <p:spPr>
          <a:xfrm>
            <a:off x="478971" y="893487"/>
            <a:ext cx="86650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/>
            <a:r>
              <a:rPr lang="en-US" sz="1600" i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 pitchFamily="34" charset="0"/>
              </a:rPr>
              <a:t>What does NRC have planned to continue to improve the customer experience?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81D4A4-37A2-417F-BC05-59321E3C58BF}"/>
              </a:ext>
            </a:extLst>
          </p:cNvPr>
          <p:cNvSpPr txBox="1"/>
          <p:nvPr/>
        </p:nvSpPr>
        <p:spPr>
          <a:xfrm>
            <a:off x="833121" y="4071928"/>
            <a:ext cx="29971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dirty="0">
                <a:solidFill>
                  <a:prstClr val="white"/>
                </a:solidFill>
                <a:latin typeface="Calibri"/>
              </a:rPr>
              <a:t>Expanding on</a:t>
            </a:r>
            <a:r>
              <a:rPr lang="en-US" sz="1600" b="1" dirty="0">
                <a:solidFill>
                  <a:prstClr val="white"/>
                </a:solidFill>
                <a:latin typeface="Calibri"/>
              </a:rPr>
              <a:t> Customer Outreach</a:t>
            </a:r>
            <a:r>
              <a:rPr lang="en-US" sz="1600" dirty="0">
                <a:solidFill>
                  <a:prstClr val="white"/>
                </a:solidFill>
                <a:latin typeface="Calibri"/>
              </a:rPr>
              <a:t> initiatives, such as Journey Mapping Workshops or 2-in-1 Pilot to gather more data on the customer experience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5D71BA-77D0-485D-A4A6-D2648E7E06EA}"/>
              </a:ext>
            </a:extLst>
          </p:cNvPr>
          <p:cNvSpPr txBox="1"/>
          <p:nvPr/>
        </p:nvSpPr>
        <p:spPr>
          <a:xfrm>
            <a:off x="4551578" y="1968058"/>
            <a:ext cx="30371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dirty="0">
                <a:solidFill>
                  <a:prstClr val="white"/>
                </a:solidFill>
                <a:latin typeface="Calibri"/>
              </a:rPr>
              <a:t>Improving our customer communications through new </a:t>
            </a:r>
            <a:r>
              <a:rPr lang="en-US" sz="1600" b="1" dirty="0">
                <a:solidFill>
                  <a:prstClr val="white"/>
                </a:solidFill>
                <a:latin typeface="Calibri"/>
              </a:rPr>
              <a:t>Marketing and Branding </a:t>
            </a:r>
            <a:r>
              <a:rPr lang="en-US" sz="1600" dirty="0">
                <a:solidFill>
                  <a:prstClr val="white"/>
                </a:solidFill>
                <a:latin typeface="Calibri"/>
              </a:rPr>
              <a:t>activities to create a holistic experience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5AB681-7159-4B2A-875B-DE278420B95C}"/>
              </a:ext>
            </a:extLst>
          </p:cNvPr>
          <p:cNvSpPr txBox="1"/>
          <p:nvPr/>
        </p:nvSpPr>
        <p:spPr>
          <a:xfrm>
            <a:off x="8289107" y="4104971"/>
            <a:ext cx="30697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dirty="0">
                <a:solidFill>
                  <a:prstClr val="white"/>
                </a:solidFill>
                <a:latin typeface="Calibri"/>
              </a:rPr>
              <a:t>Providing more agile support for customers through </a:t>
            </a:r>
            <a:r>
              <a:rPr lang="en-US" sz="1600" b="1" dirty="0">
                <a:solidFill>
                  <a:prstClr val="white"/>
                </a:solidFill>
                <a:latin typeface="Calibri"/>
              </a:rPr>
              <a:t>an IT Customer Self-Service Q&amp;A Bot </a:t>
            </a:r>
            <a:r>
              <a:rPr lang="en-US" sz="1600" dirty="0">
                <a:solidFill>
                  <a:prstClr val="white"/>
                </a:solidFill>
                <a:latin typeface="Calibri"/>
              </a:rPr>
              <a:t>that will tie together disparate knowledge management sources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93CC1FB-7B95-4BCD-99F0-A143DFD3D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44" r="4689"/>
          <a:stretch/>
        </p:blipFill>
        <p:spPr>
          <a:xfrm>
            <a:off x="7985759" y="1447021"/>
            <a:ext cx="3749041" cy="2346321"/>
          </a:xfrm>
          <a:prstGeom prst="rect">
            <a:avLst/>
          </a:prstGeom>
        </p:spPr>
      </p:pic>
      <p:pic>
        <p:nvPicPr>
          <p:cNvPr id="25" name="Picture 2" descr="Sample customer comms / marketing materials">
            <a:extLst>
              <a:ext uri="{FF2B5EF4-FFF2-40B4-BE49-F238E27FC236}">
                <a16:creationId xmlns:a16="http://schemas.microsoft.com/office/drawing/2014/main" id="{B2A8FC71-37CA-45E2-81DF-0472C3B1D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7739" y="3858755"/>
            <a:ext cx="3675721" cy="185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C3B0222-5225-429B-8D6F-685D74CCC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72357" y="6071325"/>
            <a:ext cx="45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169480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6030BD-EA42-4CD9-A753-DFAE6664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10" b="19936"/>
          <a:stretch/>
        </p:blipFill>
        <p:spPr>
          <a:xfrm>
            <a:off x="434524" y="468933"/>
            <a:ext cx="11275644" cy="5453891"/>
          </a:xfrm>
          <a:prstGeom prst="rect">
            <a:avLst/>
          </a:prstGeom>
        </p:spPr>
      </p:pic>
      <p:sp>
        <p:nvSpPr>
          <p:cNvPr id="6" name="Title 11">
            <a:extLst>
              <a:ext uri="{FF2B5EF4-FFF2-40B4-BE49-F238E27FC236}">
                <a16:creationId xmlns:a16="http://schemas.microsoft.com/office/drawing/2014/main" id="{E452581C-4F82-47C0-A0F2-E2AED361D3F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03115" y="586335"/>
            <a:ext cx="8229600" cy="11430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Achievements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2E64AE-83B7-42F6-8922-F9F025B241BB}"/>
              </a:ext>
            </a:extLst>
          </p:cNvPr>
          <p:cNvSpPr/>
          <p:nvPr/>
        </p:nvSpPr>
        <p:spPr>
          <a:xfrm>
            <a:off x="603115" y="1544669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457200"/>
            <a:r>
              <a:rPr lang="en-US" sz="2800" b="1" i="1" dirty="0">
                <a:solidFill>
                  <a:prstClr val="white"/>
                </a:solidFill>
                <a:latin typeface="Calibri"/>
              </a:rPr>
              <a:t>We are proud of our OCIO team!</a:t>
            </a:r>
            <a:endParaRPr lang="en-US" sz="28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59CD0A-0E15-41E7-B561-58CA73DF04FF}"/>
              </a:ext>
            </a:extLst>
          </p:cNvPr>
          <p:cNvSpPr txBox="1"/>
          <p:nvPr/>
        </p:nvSpPr>
        <p:spPr>
          <a:xfrm>
            <a:off x="472357" y="6071325"/>
            <a:ext cx="45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590986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ky, outdoor, sunset, sun&#10;&#10;Description automatically generated">
            <a:extLst>
              <a:ext uri="{FF2B5EF4-FFF2-40B4-BE49-F238E27FC236}">
                <a16:creationId xmlns:a16="http://schemas.microsoft.com/office/drawing/2014/main" id="{3EAF63FB-C393-4E62-B8BF-F1DE36AEB4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10" b="19936"/>
          <a:stretch/>
        </p:blipFill>
        <p:spPr>
          <a:xfrm>
            <a:off x="434524" y="481453"/>
            <a:ext cx="11275644" cy="5453891"/>
          </a:xfrm>
          <a:prstGeom prst="rect">
            <a:avLst/>
          </a:prstGeom>
        </p:spPr>
      </p:pic>
      <p:pic>
        <p:nvPicPr>
          <p:cNvPr id="9" name="Picture 4" descr="Assisting customers w/ remote work setup">
            <a:extLst>
              <a:ext uri="{FF2B5EF4-FFF2-40B4-BE49-F238E27FC236}">
                <a16:creationId xmlns:a16="http://schemas.microsoft.com/office/drawing/2014/main" id="{6977C769-727B-44C2-99B1-C80AA49DD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184" y="2984823"/>
            <a:ext cx="3768796" cy="282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Assisting customers w/ remote work setup">
            <a:extLst>
              <a:ext uri="{FF2B5EF4-FFF2-40B4-BE49-F238E27FC236}">
                <a16:creationId xmlns:a16="http://schemas.microsoft.com/office/drawing/2014/main" id="{3687031B-880C-4BEF-8DE7-66C2B1DA6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071" y="1033617"/>
            <a:ext cx="3354336" cy="251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Assisting customers w/ remote work setup">
            <a:extLst>
              <a:ext uri="{FF2B5EF4-FFF2-40B4-BE49-F238E27FC236}">
                <a16:creationId xmlns:a16="http://schemas.microsoft.com/office/drawing/2014/main" id="{F8729836-C281-448C-97EE-3B74F35F1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52" y="1233063"/>
            <a:ext cx="2899887" cy="2173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9" descr="Assisting customers w/ remote work setup">
            <a:extLst>
              <a:ext uri="{FF2B5EF4-FFF2-40B4-BE49-F238E27FC236}">
                <a16:creationId xmlns:a16="http://schemas.microsoft.com/office/drawing/2014/main" id="{59631A42-1CB4-4A57-8417-E277ABFAC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639" y="2921791"/>
            <a:ext cx="3641317" cy="273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2586D211-6FDD-49E7-B93A-09F14D1C06C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57200" y="149064"/>
            <a:ext cx="8229600" cy="11430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Achievements – Prepping for Remote Work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92A234-6985-476A-9D30-0960EF3E1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72357" y="6071325"/>
            <a:ext cx="45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4196371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sky, outdoor, sunset, sun&#10;&#10;Description automatically generated">
            <a:extLst>
              <a:ext uri="{FF2B5EF4-FFF2-40B4-BE49-F238E27FC236}">
                <a16:creationId xmlns:a16="http://schemas.microsoft.com/office/drawing/2014/main" id="{DF95C0CD-7015-4FBD-AB68-2EABF27266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10" b="19936"/>
          <a:stretch/>
        </p:blipFill>
        <p:spPr>
          <a:xfrm>
            <a:off x="434524" y="478413"/>
            <a:ext cx="11275644" cy="5453891"/>
          </a:xfrm>
          <a:prstGeom prst="rect">
            <a:avLst/>
          </a:prstGeom>
        </p:spPr>
      </p:pic>
      <p:pic>
        <p:nvPicPr>
          <p:cNvPr id="3" name="Picture 2" descr="Resident Inspector Site Visit">
            <a:extLst>
              <a:ext uri="{FF2B5EF4-FFF2-40B4-BE49-F238E27FC236}">
                <a16:creationId xmlns:a16="http://schemas.microsoft.com/office/drawing/2014/main" id="{4271D835-8AE6-4F2F-AA7E-4C665CE0E2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32" r="20363"/>
          <a:stretch/>
        </p:blipFill>
        <p:spPr bwMode="auto">
          <a:xfrm>
            <a:off x="657224" y="1235868"/>
            <a:ext cx="3228975" cy="369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1">
            <a:extLst>
              <a:ext uri="{FF2B5EF4-FFF2-40B4-BE49-F238E27FC236}">
                <a16:creationId xmlns:a16="http://schemas.microsoft.com/office/drawing/2014/main" id="{6F9641A0-3F05-4C65-B6D2-308843891E5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57199" y="104460"/>
            <a:ext cx="10612877" cy="11430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Achievements – Resident Inspector Support</a:t>
            </a:r>
          </a:p>
        </p:txBody>
      </p:sp>
      <p:pic>
        <p:nvPicPr>
          <p:cNvPr id="5" name="Picture 2" descr="Resident Inspector working on tablet">
            <a:extLst>
              <a:ext uri="{FF2B5EF4-FFF2-40B4-BE49-F238E27FC236}">
                <a16:creationId xmlns:a16="http://schemas.microsoft.com/office/drawing/2014/main" id="{93B35D67-FBA5-4BC4-B24A-01008DF4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0664" y="1200718"/>
            <a:ext cx="2474730" cy="369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nspection site documentation">
            <a:extLst>
              <a:ext uri="{FF2B5EF4-FFF2-40B4-BE49-F238E27FC236}">
                <a16:creationId xmlns:a16="http://schemas.microsoft.com/office/drawing/2014/main" id="{287F69E0-7126-4718-9823-2824F42503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0" r="5187"/>
          <a:stretch/>
        </p:blipFill>
        <p:spPr bwMode="auto">
          <a:xfrm>
            <a:off x="7929859" y="1133240"/>
            <a:ext cx="3493906" cy="3761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BC0748-D43C-4956-8C8C-3018A7A930AB}"/>
              </a:ext>
            </a:extLst>
          </p:cNvPr>
          <p:cNvSpPr txBox="1"/>
          <p:nvPr/>
        </p:nvSpPr>
        <p:spPr>
          <a:xfrm>
            <a:off x="472357" y="6071325"/>
            <a:ext cx="45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915516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sky, outdoor, sunset, sun&#10;&#10;Description automatically generated">
            <a:extLst>
              <a:ext uri="{FF2B5EF4-FFF2-40B4-BE49-F238E27FC236}">
                <a16:creationId xmlns:a16="http://schemas.microsoft.com/office/drawing/2014/main" id="{752E61E9-8F0C-4CEC-9A99-5A2E9A442D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10" b="19936"/>
          <a:stretch/>
        </p:blipFill>
        <p:spPr>
          <a:xfrm>
            <a:off x="434524" y="478413"/>
            <a:ext cx="11275644" cy="5453891"/>
          </a:xfrm>
          <a:prstGeom prst="rect">
            <a:avLst/>
          </a:prstGeom>
        </p:spPr>
      </p:pic>
      <p:pic>
        <p:nvPicPr>
          <p:cNvPr id="3" name="Picture 13" descr="OCIO Team Picnic group photo">
            <a:extLst>
              <a:ext uri="{FF2B5EF4-FFF2-40B4-BE49-F238E27FC236}">
                <a16:creationId xmlns:a16="http://schemas.microsoft.com/office/drawing/2014/main" id="{A5BF0E1B-E99A-4523-B4A4-8022A9328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203" y="1008824"/>
            <a:ext cx="8989264" cy="4627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1">
            <a:extLst>
              <a:ext uri="{FF2B5EF4-FFF2-40B4-BE49-F238E27FC236}">
                <a16:creationId xmlns:a16="http://schemas.microsoft.com/office/drawing/2014/main" id="{F65CE20F-4704-43B1-B959-EBF3828F5A1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57200" y="104460"/>
            <a:ext cx="8229600" cy="11430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Key Achievements – Our Team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9F19C9-1A61-44B1-AE4F-C91DA17F81C6}"/>
              </a:ext>
            </a:extLst>
          </p:cNvPr>
          <p:cNvSpPr txBox="1"/>
          <p:nvPr/>
        </p:nvSpPr>
        <p:spPr>
          <a:xfrm>
            <a:off x="472357" y="6071325"/>
            <a:ext cx="45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3640196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5596"/>
      </a:accent1>
      <a:accent2>
        <a:srgbClr val="BA7961"/>
      </a:accent2>
      <a:accent3>
        <a:srgbClr val="BBC3CD"/>
      </a:accent3>
      <a:accent4>
        <a:srgbClr val="F3B185"/>
      </a:accent4>
      <a:accent5>
        <a:srgbClr val="98BB8A"/>
      </a:accent5>
      <a:accent6>
        <a:srgbClr val="1E93A7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109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1_Office Theme</vt:lpstr>
      <vt:lpstr>Envisioning the Future</vt:lpstr>
      <vt:lpstr>Key Achievements</vt:lpstr>
      <vt:lpstr>Key Achievements – Prepping for Remote Work</vt:lpstr>
      <vt:lpstr>Key Achievements – Resident Inspector Support</vt:lpstr>
      <vt:lpstr>Key Achievements – Our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2021-05-06T14:18:20Z</dcterms:created>
  <dcterms:modified xsi:type="dcterms:W3CDTF">2021-06-22T16:39:40Z</dcterms:modified>
</cp:coreProperties>
</file>

<file path=docProps/thumbnail.jpeg>
</file>